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1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20.png" ContentType="image/png"/>
  <Override PartName="/ppt/media/image11.png" ContentType="image/png"/>
  <Override PartName="/ppt/media/image2.png" ContentType="image/png"/>
  <Override PartName="/ppt/media/image22.jpeg" ContentType="image/jpe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27.jpeg" ContentType="image/jpeg"/>
  <Override PartName="/ppt/media/image25.jpeg" ContentType="image/jpeg"/>
  <Override PartName="/ppt/media/image24.jpeg" ContentType="image/jpeg"/>
  <Override PartName="/ppt/media/image21.jpeg" ContentType="image/jpeg"/>
  <Override PartName="/ppt/media/image17.png" ContentType="image/png"/>
  <Override PartName="/ppt/media/image23.jpeg" ContentType="image/jpeg"/>
  <Override PartName="/ppt/media/image19.png" ContentType="image/png"/>
  <Override PartName="/ppt/media/image18.jpeg" ContentType="image/jpeg"/>
  <Override PartName="/ppt/media/image5.png" ContentType="image/png"/>
  <Override PartName="/ppt/media/image26.jpeg" ContentType="image/jpeg"/>
  <Override PartName="/ppt/media/image14.png" ContentType="image/png"/>
  <Override PartName="/ppt/media/image8.jpeg" ContentType="image/jpeg"/>
  <Override PartName="/ppt/media/image28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1.xml.rels" ContentType="application/vnd.openxmlformats-package.relationships+xml"/>
  <Override PartName="/ppt/slides/_rels/slide13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5" r:id="rId4"/>
    <p:sldMasterId id="2147483688" r:id="rId5"/>
    <p:sldMasterId id="2147483701" r:id="rId6"/>
    <p:sldMasterId id="2147483714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slideMaster" Target="slideMasters/slideMaster25.xml"/><Relationship Id="rId5" Type="http://schemas.openxmlformats.org/officeDocument/2006/relationships/slideMaster" Target="slideMasters/slideMaster37.xml"/><Relationship Id="rId6" Type="http://schemas.openxmlformats.org/officeDocument/2006/relationships/slideMaster" Target="slideMasters/slideMaster49.xml"/><Relationship Id="rId7" Type="http://schemas.openxmlformats.org/officeDocument/2006/relationships/slideMaster" Target="slideMasters/slideMaster6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BC2E2EF-0386-4783-AAE8-7D955D10CBFA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C0EC5CE-2195-4F60-8E78-92F961EB69AD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35B6147-B18F-4FAE-A0B3-4476E474AE8A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1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0978E83-5FCD-46AF-ACED-6D5913D00759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D706813-09FA-4167-8B70-79E13242DCD4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BE4A6A4-999A-4D10-8848-0396EB94ABC5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D48D0E9-A579-49D7-A0BF-E7312CB9B8F7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1EA0179-4149-4C38-9716-433A04346EAB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BE37A0B-7339-4343-8379-C693CCFD10F7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5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518EBB9-1545-4BBE-B1B3-4EB8CCF1D6BB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7F24053-86FB-4D78-B576-B228CFB47522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C030D8F-1B20-4ACF-A758-1EC1ED2EA54F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8333BA4-229B-4143-B0C4-13022AB4611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0647AA7-B32F-41FA-8ED0-E02DCE6F393B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79EBBFB-C301-4EED-9A01-1FAB3F40147D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5808ED3-47C3-41CC-B156-C982F5AD0399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7CE020B-6BA4-49B1-B5B4-66306F7BF989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9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AC2A17B-EE22-47F8-8401-21483538BBB1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44CD4C6-3B1A-4D04-A59C-BAABD7B1AB72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1274A05-E365-453D-BA73-229EF561EE20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9AE6A2F-7F63-43E5-94B6-AC1B235C3191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4630375-6BA3-422B-92E8-55C6149CE0E5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2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2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8880313-192F-4249-96DA-3B761C2BAB91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BB3C81C-7F12-4472-AE0C-06D773B539DE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31BE7DA-7C01-4622-96A0-BE8B9924472E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C176AFF-F9AC-4A2D-A11E-4BA0EA997739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4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E8FB583-9198-4903-886A-CBE57DDD6D44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68A7E4E-58FD-4326-827D-80CC434E5EDE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5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0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2F66681-1F37-4907-A09D-6B0489DC89D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_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628B1C5-E731-4A33-A40B-A111EA5A4B10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8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9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1" name="CustomShape 4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02" name="CustomShape 5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5FA1CEC-9EDA-48AD-9296-1D44ED5F6723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3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2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C3D9F75-87CF-47E0-AAD9-173340179246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7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8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34FEF12-754A-4785-8D5B-1C7BA1B5D00F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0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5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C4F04B1-E0C1-4D74-8F4B-8056F1D392EA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EED4656-494E-49D3-B93B-9CD3620C32B5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1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5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4105B8B-70A0-43D5-9B23-2F3BC971BFCD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C350906-CBA8-49BA-A252-55F2128F8AE8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C1D0338-BCF2-4510-A4AA-75DEDFD1C62D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2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AF7424C-8ED6-4A40-9BA9-9A65C1D53FF6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07A4C5C-24C7-404E-B56B-0AEFA0E3A282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5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2CB32F9-31A8-45E1-A30E-8F79C187B631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62FE142-8BCF-493D-B788-AA7B1F85B4A1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12D9669-65AD-4A6A-ABEA-2182B168B020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E2DAC8C-4C9D-48D4-9AC5-622B593577EC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5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CF1BB35-D232-467D-9BA3-FBC22689D5C7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36E4AFD-1069-4369-8397-B3C8561F9906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7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96F6E09-A0E3-461D-B21F-30EBA9D8A222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426254F-BA7B-4B8A-B992-A929326C398D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9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E873855-A151-47E0-99B7-A0C59AF4DA1A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13683B7-3358-46CE-8F7D-03BC7B061E59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8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0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3ED5351-E954-46D8-B33C-F0E11D184991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A372BF7-5475-4971-85EF-422DCF39DE43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0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0EF793D-9D07-4011-9342-D6A650A240A8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B69EDE8-B52D-426B-B3A1-DDCAFC2FD3AD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1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8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6AB5D5D-172E-429E-8540-9246E3E68CAA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E913EF3-7A0F-4504-9D26-A851EDB3A968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912240" y="1268280"/>
            <a:ext cx="91965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2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0560" cy="5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6400" cy="50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" name="CustomShape 4"/>
          <p:cNvSpPr/>
          <p:nvPr/>
        </p:nvSpPr>
        <p:spPr>
          <a:xfrm>
            <a:off x="11444760" y="0"/>
            <a:ext cx="729720" cy="68385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11438640" y="6453360"/>
            <a:ext cx="746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A38B7B3-D42C-4CD8-965E-1690B3BA2E9A}" type="slidenum">
              <a:rPr b="0" lang="de-DE" sz="1800" strike="noStrike" u="none">
                <a:solidFill>
                  <a:srgbClr val="808080"/>
                </a:solidFill>
                <a:effectLst/>
                <a:uFillTx/>
                <a:latin typeface="Arial Unicode MS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CustomShape 6"/>
          <p:cNvSpPr/>
          <p:nvPr/>
        </p:nvSpPr>
        <p:spPr>
          <a:xfrm>
            <a:off x="0" y="6642720"/>
            <a:ext cx="12165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67D5588-DF6E-4CB9-9668-AC1A1C33782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544FD76-0614-48D7-AA64-61EAB8B51E16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3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8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9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FBE3B41-DF94-405C-9A26-455D40333065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4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7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9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A679D0A-6D79-415B-877B-097FCBBF0710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5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8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0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A99EA9F-84A1-4F05-8E0D-7E7D5994F6B7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7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8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9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79EB7D1-85D2-441C-91D4-B58BAFB0968A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7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5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6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7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40F24CA-5102-4CB8-9BD2-50B02E1E092E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8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7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9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A7EE5A7-1C3D-4912-A5D3-84E8067CF16B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9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00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01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DDADFE6-A0F6-4410-B341-A33293B8D8D8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0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1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2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3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F25686E-305C-4D9D-806B-D29E3B604628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2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2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3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4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3EE8705-F9CC-4A41-8474-C6E9CBA647CD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7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D86454C-8E89-4DBF-9BC3-648B31E63A9A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A884C30-1471-41E8-AAE2-8B796035821D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4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0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11438640" y="6453360"/>
            <a:ext cx="73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217BA60-0A46-4572-90F1-1AA660F92825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5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29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912240" y="1268280"/>
            <a:ext cx="91850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11444760" y="0"/>
            <a:ext cx="718200" cy="68270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2" name="CustomShape 6"/>
          <p:cNvSpPr/>
          <p:nvPr/>
        </p:nvSpPr>
        <p:spPr>
          <a:xfrm>
            <a:off x="0" y="6642720"/>
            <a:ext cx="12161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314C043-35E3-4A1E-8C36-1BD32CE0048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6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1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E803E6D-B548-4955-B5D9-1F879B0E5132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9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0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1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9512B78-6E27-421A-8B2D-2F1AE7BEE578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8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0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1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2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7DE2982-EDEB-4D9F-9167-3605408E291F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9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9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0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1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3E8F589-B2C4-41B9-8387-7AEE1E989A65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0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7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8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9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CC92DF1-1F55-4DBF-8B09-1A29B97A991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1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0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1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CFCC458-085E-49D1-87F4-8075BA80FE33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2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1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33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ECCBC67-44F8-4E37-9BE5-43ADE6148B56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3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44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45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2A904AF-5B78-4AF1-AAE8-D8177DE1AA9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8AEBE84-AF88-4F95-9AEB-026E0D26DBEF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5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4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55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56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626F8F4-4306-4FF6-A11F-319861561CDB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6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7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8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9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3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E75E47A-7F28-4CFC-A84D-32D4D286A99A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8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2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3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4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F05556B-13EC-4E11-9057-FAB4BF1A839C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9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9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2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3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4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623FD56-DA94-464A-8037-077EB7BFD8BE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1438640" y="6453360"/>
            <a:ext cx="73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4C6B2E2-8B59-4FF3-8CC3-9884C7F452DA}" type="slidenum">
              <a:rPr b="0" lang="en-US" sz="1800" strike="noStrike" u="none">
                <a:solidFill>
                  <a:srgbClr val="808080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8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480" cy="54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320" cy="49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912240" y="1268280"/>
            <a:ext cx="91864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1444760" y="0"/>
            <a:ext cx="719640" cy="68284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0" y="6642720"/>
            <a:ext cx="1216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trike="noStrike" u="none">
                <a:solidFill>
                  <a:srgbClr val="a6a6a6"/>
                </a:solidFill>
                <a:effectLst/>
                <a:uFillTx/>
                <a:latin typeface="DejaVu Sans"/>
                <a:ea typeface="DejaVu Sans"/>
              </a:rPr>
              <a:t>The Limits to Growth – TU Clausthal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2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2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.worldbank.org/en/topic/socialprotection/publication/exploring-universal-basic-income-a-guide-to-navigating-concepts-evidence-and-practices" TargetMode="External"/><Relationship Id="rId2" Type="http://schemas.openxmlformats.org/officeDocument/2006/relationships/slideLayout" Target="../slideLayouts/slideLayout6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2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slideLayout" Target="../slideLayouts/slideLayout2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2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2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slideLayout" Target="../slideLayouts/slideLayout2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527400" y="1412640"/>
            <a:ext cx="10339560" cy="11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GB" sz="3200" strike="noStrike" u="none">
                <a:solidFill>
                  <a:srgbClr val="008c4f"/>
                </a:solidFill>
                <a:effectLst/>
                <a:uFillTx/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527400" y="2852640"/>
            <a:ext cx="10339560" cy="23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GB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Lecture 15: Summary and Outlook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Prof. Dr. Benjamin Leiding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M.Sc. Anant Sujatanagarjuna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M.Sc. Chintan Patel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59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1" name="CustomShape 60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„Development that meets the needs of the present without compromising the ability of future generations to meet their own needs.”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2" name="CustomShape 61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Sustainability – Definition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3" name="CustomShape 62"/>
          <p:cNvSpPr/>
          <p:nvPr/>
        </p:nvSpPr>
        <p:spPr>
          <a:xfrm>
            <a:off x="361080" y="3292200"/>
            <a:ext cx="10783800" cy="1360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34" name="CustomShape 63"/>
          <p:cNvSpPr/>
          <p:nvPr/>
        </p:nvSpPr>
        <p:spPr>
          <a:xfrm>
            <a:off x="263520" y="6492240"/>
            <a:ext cx="107895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DejaVu Sans"/>
                <a:ea typeface="Roboto"/>
              </a:rPr>
              <a:t>(1987) – http://www.un-documents.net/our-common-future.pdf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78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" name="CustomShape 82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Sustainability</a:t>
            </a:r>
            <a:r>
              <a:rPr b="0" lang="de-DE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→ </a:t>
            </a:r>
            <a:r>
              <a:rPr b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Consume less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7" name="CustomShape 83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Sustainability – Implication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8" name="CustomShape 84"/>
          <p:cNvSpPr/>
          <p:nvPr/>
        </p:nvSpPr>
        <p:spPr>
          <a:xfrm>
            <a:off x="335520" y="3108960"/>
            <a:ext cx="10783800" cy="1360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23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0" name="CustomShape 24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1" name="CustomShape 25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2" name="CustomShape 26"/>
          <p:cNvSpPr/>
          <p:nvPr/>
        </p:nvSpPr>
        <p:spPr>
          <a:xfrm>
            <a:off x="263520" y="6492240"/>
            <a:ext cx="106102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43" name="Grafik 1689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3120" cy="484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4" name="CustomShape 27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Climate Change – Global GHG Emission Pathways (2019)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28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6" name="CustomShape 30"/>
          <p:cNvSpPr/>
          <p:nvPr/>
        </p:nvSpPr>
        <p:spPr>
          <a:xfrm>
            <a:off x="335520" y="1268280"/>
            <a:ext cx="107380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7" name="CustomShape 31"/>
          <p:cNvSpPr/>
          <p:nvPr/>
        </p:nvSpPr>
        <p:spPr>
          <a:xfrm>
            <a:off x="4206240" y="721800"/>
            <a:ext cx="108468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8" name="CustomShape 32"/>
          <p:cNvSpPr/>
          <p:nvPr/>
        </p:nvSpPr>
        <p:spPr>
          <a:xfrm>
            <a:off x="2377440" y="3056040"/>
            <a:ext cx="666540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“If we can keep warming below </a:t>
            </a:r>
            <a:r>
              <a:rPr b="1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3°C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2.7°C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warming we would experience </a:t>
            </a:r>
            <a:r>
              <a:rPr b="0" i="1" lang="en-US" sz="1800" strike="noStrike" u="sng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.” - Prof. Michael Mann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9" name="CustomShape 33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0" name="CustomShape 34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Climate Change – 1.5°C vs. 2/3/4°C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35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CustomShape 36"/>
          <p:cNvSpPr/>
          <p:nvPr/>
        </p:nvSpPr>
        <p:spPr>
          <a:xfrm>
            <a:off x="263520" y="6411600"/>
            <a:ext cx="10870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3" name="Grafik 3_ 2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37400" cy="300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4" name="Grafik 1700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09720" cy="363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5" name="CustomShape 37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Environmental Pollution – Horrible Waste Management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38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57" name="Grafik 1703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89840" cy="47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8" name="CustomShape 39"/>
          <p:cNvSpPr/>
          <p:nvPr/>
        </p:nvSpPr>
        <p:spPr>
          <a:xfrm>
            <a:off x="263520" y="6411600"/>
            <a:ext cx="77695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CustomShape 40"/>
          <p:cNvSpPr/>
          <p:nvPr/>
        </p:nvSpPr>
        <p:spPr>
          <a:xfrm>
            <a:off x="6858000" y="1554480"/>
            <a:ext cx="3735720" cy="29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“I am afraid of losing my child to a resource war because of a climate collapse”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CustomShape 41"/>
          <p:cNvSpPr/>
          <p:nvPr/>
        </p:nvSpPr>
        <p:spPr>
          <a:xfrm>
            <a:off x="7498080" y="4023360"/>
            <a:ext cx="3735720" cy="29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“Our </a:t>
            </a:r>
            <a:r>
              <a:rPr b="0" i="1" lang="en-US" sz="1800" strike="noStrike" u="sng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parents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will die of old age, our </a:t>
            </a:r>
            <a:r>
              <a:rPr b="0" i="1" lang="en-US" sz="1800" strike="noStrike" u="sng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children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will die of climate change”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CustomShape 42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2" name="CustomShape 43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Dwindling (Non-)Renewable Resources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44"/>
          <p:cNvSpPr/>
          <p:nvPr/>
        </p:nvSpPr>
        <p:spPr>
          <a:xfrm>
            <a:off x="335520" y="1268280"/>
            <a:ext cx="1073772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Climate change / adaption to climate change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Environmental pollution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Dwindling non-renewable resources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" name="CustomShape 45"/>
          <p:cNvSpPr/>
          <p:nvPr/>
        </p:nvSpPr>
        <p:spPr>
          <a:xfrm>
            <a:off x="4206240" y="721800"/>
            <a:ext cx="108432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65" name="CustomShape 46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6" name="CustomShape 47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3 Key Challenges of the 21st Century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48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8" name="CustomShape 49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World3 Standard Run – Business-as-Usual (BAU)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9" name="CustomShape 50"/>
          <p:cNvSpPr/>
          <p:nvPr/>
        </p:nvSpPr>
        <p:spPr>
          <a:xfrm>
            <a:off x="274320" y="6447960"/>
            <a:ext cx="111463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0" name="Grafik 1716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1840" cy="414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5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2" name="CustomShape 52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World3 – Stabilized World (SW)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CustomShape 53"/>
          <p:cNvSpPr/>
          <p:nvPr/>
        </p:nvSpPr>
        <p:spPr>
          <a:xfrm>
            <a:off x="274320" y="6447960"/>
            <a:ext cx="111463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4" name="CustomShape 54"/>
          <p:cNvSpPr/>
          <p:nvPr/>
        </p:nvSpPr>
        <p:spPr>
          <a:xfrm>
            <a:off x="0" y="6055560"/>
            <a:ext cx="1142424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Population stabilizes in the twenty-first century, as does human welfare on a high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5" name="Grafik 1721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6720" cy="4173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55"/>
          <p:cNvSpPr/>
          <p:nvPr/>
        </p:nvSpPr>
        <p:spPr>
          <a:xfrm>
            <a:off x="263520" y="6411600"/>
            <a:ext cx="64641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adapted from: Walter R. Stahel (2019) – 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The Circular Economy: A User’s Guide</a:t>
            </a: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CustomShape 56"/>
          <p:cNvSpPr/>
          <p:nvPr/>
        </p:nvSpPr>
        <p:spPr>
          <a:xfrm>
            <a:off x="7866360" y="1459440"/>
            <a:ext cx="3205800" cy="46645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78" name="Grafik 1724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1360" cy="271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9" name="CustomShape 57"/>
          <p:cNvSpPr/>
          <p:nvPr/>
        </p:nvSpPr>
        <p:spPr>
          <a:xfrm>
            <a:off x="335520" y="764640"/>
            <a:ext cx="107323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0" name="CustomShape 58"/>
          <p:cNvSpPr/>
          <p:nvPr/>
        </p:nvSpPr>
        <p:spPr>
          <a:xfrm>
            <a:off x="432720" y="1148040"/>
            <a:ext cx="1034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Linear (Industrial) Economy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335520" y="764640"/>
            <a:ext cx="10723680" cy="4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License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35520" y="1268280"/>
            <a:ext cx="10723680" cy="50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This work is licensed under a </a:t>
            </a:r>
            <a:r>
              <a:rPr b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 To view a copy of this license, please refer to </a:t>
            </a:r>
            <a:r>
              <a:rPr b="0" lang="en-GB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Updated versions of these slides will be available in our </a:t>
            </a:r>
            <a:r>
              <a:rPr b="0" lang="en-GB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CustomShape 65"/>
          <p:cNvSpPr/>
          <p:nvPr/>
        </p:nvSpPr>
        <p:spPr>
          <a:xfrm>
            <a:off x="263520" y="6411600"/>
            <a:ext cx="104238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2" name="Grafik 1728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6720" cy="6615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3" name="CustomShape 66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4" name="CustomShape 67"/>
          <p:cNvSpPr/>
          <p:nvPr/>
        </p:nvSpPr>
        <p:spPr>
          <a:xfrm>
            <a:off x="432720" y="1148040"/>
            <a:ext cx="1034316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Circular Economy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rafik 1731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5720" cy="515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6" name="CustomShape 79"/>
          <p:cNvSpPr/>
          <p:nvPr/>
        </p:nvSpPr>
        <p:spPr>
          <a:xfrm>
            <a:off x="263520" y="6411600"/>
            <a:ext cx="64612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adapted from Walter R. Stahel (2019) – 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The Circular Economy: A User’s Guide</a:t>
            </a: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7" name="CustomShape 80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CustomShape 81"/>
          <p:cNvSpPr/>
          <p:nvPr/>
        </p:nvSpPr>
        <p:spPr>
          <a:xfrm>
            <a:off x="43272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Performance Economy – Definition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85"/>
          <p:cNvSpPr/>
          <p:nvPr/>
        </p:nvSpPr>
        <p:spPr>
          <a:xfrm>
            <a:off x="335520" y="764640"/>
            <a:ext cx="1072836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0" name="CustomShape 86"/>
          <p:cNvSpPr/>
          <p:nvPr/>
        </p:nvSpPr>
        <p:spPr>
          <a:xfrm>
            <a:off x="432720" y="1148040"/>
            <a:ext cx="10333800" cy="4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Circular Society – CE Criticism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1" name="CustomShape 87"/>
          <p:cNvSpPr/>
          <p:nvPr/>
        </p:nvSpPr>
        <p:spPr>
          <a:xfrm>
            <a:off x="263520" y="6411600"/>
            <a:ext cx="97866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92" name="Grafik 1738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1640" cy="4912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88"/>
          <p:cNvSpPr/>
          <p:nvPr/>
        </p:nvSpPr>
        <p:spPr>
          <a:xfrm>
            <a:off x="335520" y="764640"/>
            <a:ext cx="1072836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4" name="CustomShape 89"/>
          <p:cNvSpPr/>
          <p:nvPr/>
        </p:nvSpPr>
        <p:spPr>
          <a:xfrm>
            <a:off x="335520" y="1268280"/>
            <a:ext cx="10728360" cy="50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But why do we need never ending economic growth and why is it good to consume as many goods and services as possible?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Alternatives: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Sufficiency strategies and lifestyle changes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Deconstruction of existing power and hegemonic relations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5" name="CustomShape 90"/>
          <p:cNvSpPr/>
          <p:nvPr/>
        </p:nvSpPr>
        <p:spPr>
          <a:xfrm>
            <a:off x="432720" y="1148040"/>
            <a:ext cx="10333800" cy="4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Circular Society – CE Criticism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6" name="CustomShape 91"/>
          <p:cNvSpPr/>
          <p:nvPr/>
        </p:nvSpPr>
        <p:spPr>
          <a:xfrm>
            <a:off x="263520" y="6411600"/>
            <a:ext cx="97866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92"/>
          <p:cNvSpPr/>
          <p:nvPr/>
        </p:nvSpPr>
        <p:spPr>
          <a:xfrm>
            <a:off x="335520" y="764640"/>
            <a:ext cx="1072836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8" name="CustomShape 93"/>
          <p:cNvSpPr/>
          <p:nvPr/>
        </p:nvSpPr>
        <p:spPr>
          <a:xfrm>
            <a:off x="335520" y="1268280"/>
            <a:ext cx="10728360" cy="50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But why do we need never ending economic growth and why is it good to consume as many goods and services as possible?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Alternatives: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Sufficiency strategies and lifestyle changes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Deconstruction of existing power and hegemonic relations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9" name="CustomShape 94"/>
          <p:cNvSpPr/>
          <p:nvPr/>
        </p:nvSpPr>
        <p:spPr>
          <a:xfrm>
            <a:off x="432720" y="1148040"/>
            <a:ext cx="10333800" cy="4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Circular Society – CE Criticism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0" name="CustomShape 95"/>
          <p:cNvSpPr/>
          <p:nvPr/>
        </p:nvSpPr>
        <p:spPr>
          <a:xfrm>
            <a:off x="263520" y="6411600"/>
            <a:ext cx="97866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96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2" name="CustomShape 97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CS and CE Perspectives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3" name="CustomShape 98"/>
          <p:cNvSpPr/>
          <p:nvPr/>
        </p:nvSpPr>
        <p:spPr>
          <a:xfrm>
            <a:off x="263520" y="6492240"/>
            <a:ext cx="107848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4" name="Grafik 1750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898560" cy="504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242"/>
          <p:cNvSpPr/>
          <p:nvPr/>
        </p:nvSpPr>
        <p:spPr>
          <a:xfrm>
            <a:off x="335520" y="764640"/>
            <a:ext cx="10725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6" name="CustomShape 6"/>
          <p:cNvSpPr/>
          <p:nvPr/>
        </p:nvSpPr>
        <p:spPr>
          <a:xfrm>
            <a:off x="335520" y="1268280"/>
            <a:ext cx="10725120" cy="50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07" name="CustomShape 7"/>
          <p:cNvSpPr/>
          <p:nvPr/>
        </p:nvSpPr>
        <p:spPr>
          <a:xfrm>
            <a:off x="432720" y="1148040"/>
            <a:ext cx="103305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Eco-Sufficiency – Definition(s)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" name="CustomShape 8"/>
          <p:cNvSpPr/>
          <p:nvPr/>
        </p:nvSpPr>
        <p:spPr>
          <a:xfrm>
            <a:off x="264600" y="6300000"/>
            <a:ext cx="11070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Thomas Princen (2005) – The Logic of Sufficiency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" name="CustomShape 9"/>
          <p:cNvSpPr/>
          <p:nvPr/>
        </p:nvSpPr>
        <p:spPr>
          <a:xfrm>
            <a:off x="284400" y="2078640"/>
            <a:ext cx="11050560" cy="995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0" name="Rechteck 1756"/>
          <p:cNvSpPr/>
          <p:nvPr/>
        </p:nvSpPr>
        <p:spPr>
          <a:xfrm>
            <a:off x="540000" y="2078640"/>
            <a:ext cx="1061496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- Thomas Princen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1" name="Rechteck 1757"/>
          <p:cNvSpPr/>
          <p:nvPr/>
        </p:nvSpPr>
        <p:spPr>
          <a:xfrm>
            <a:off x="360000" y="3780000"/>
            <a:ext cx="1061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- IPCC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" name="CustomShape 10"/>
          <p:cNvSpPr/>
          <p:nvPr/>
        </p:nvSpPr>
        <p:spPr>
          <a:xfrm>
            <a:off x="284400" y="3679920"/>
            <a:ext cx="11050560" cy="1175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29"/>
          <p:cNvSpPr/>
          <p:nvPr/>
        </p:nvSpPr>
        <p:spPr>
          <a:xfrm>
            <a:off x="335520" y="764640"/>
            <a:ext cx="10725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335520" y="1268280"/>
            <a:ext cx="10725120" cy="50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432720" y="1148040"/>
            <a:ext cx="103305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Eco-Sufficiency – Definition(s)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" name="CustomShape 5"/>
          <p:cNvSpPr/>
          <p:nvPr/>
        </p:nvSpPr>
        <p:spPr>
          <a:xfrm>
            <a:off x="264600" y="6300000"/>
            <a:ext cx="11070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Thomas Princen (2005) – The Logic of Sufficiency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" name="CustomShape 11"/>
          <p:cNvSpPr/>
          <p:nvPr/>
        </p:nvSpPr>
        <p:spPr>
          <a:xfrm>
            <a:off x="284400" y="2078640"/>
            <a:ext cx="11050560" cy="995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8" name="Rechteck 1764"/>
          <p:cNvSpPr/>
          <p:nvPr/>
        </p:nvSpPr>
        <p:spPr>
          <a:xfrm>
            <a:off x="540000" y="2078640"/>
            <a:ext cx="1061496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- Thomas Princen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Rechteck 1765"/>
          <p:cNvSpPr/>
          <p:nvPr/>
        </p:nvSpPr>
        <p:spPr>
          <a:xfrm>
            <a:off x="360000" y="3780000"/>
            <a:ext cx="1061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- IPCC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CustomShape 16"/>
          <p:cNvSpPr/>
          <p:nvPr/>
        </p:nvSpPr>
        <p:spPr>
          <a:xfrm>
            <a:off x="284400" y="3679920"/>
            <a:ext cx="11050560" cy="1175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21" name="Rechteck 1767"/>
          <p:cNvSpPr/>
          <p:nvPr/>
        </p:nvSpPr>
        <p:spPr>
          <a:xfrm>
            <a:off x="3500640" y="5400000"/>
            <a:ext cx="495432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Sufficiency</a:t>
            </a:r>
            <a:r>
              <a:rPr b="0" lang="de-DE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→ </a:t>
            </a:r>
            <a:r>
              <a:rPr b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All you need is less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68"/>
          <p:cNvSpPr/>
          <p:nvPr/>
        </p:nvSpPr>
        <p:spPr>
          <a:xfrm>
            <a:off x="335520" y="764640"/>
            <a:ext cx="10725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" name="CustomShape 72"/>
          <p:cNvSpPr/>
          <p:nvPr/>
        </p:nvSpPr>
        <p:spPr>
          <a:xfrm>
            <a:off x="335520" y="1268280"/>
            <a:ext cx="10725120" cy="19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“A transfer that is provided universally, unconditionally, and in cash” – World Bank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“A Basic Income is a periodic cash payment unconditionally delivered to all on an individual basis, without means-test or work requirement.” - Basic Income Earth Network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" name="CustomShape 73"/>
          <p:cNvSpPr/>
          <p:nvPr/>
        </p:nvSpPr>
        <p:spPr>
          <a:xfrm>
            <a:off x="432720" y="1148040"/>
            <a:ext cx="103305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Universal Basic Income – Definition(s)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" name="CustomShape 74"/>
          <p:cNvSpPr/>
          <p:nvPr/>
        </p:nvSpPr>
        <p:spPr>
          <a:xfrm>
            <a:off x="201240" y="2160000"/>
            <a:ext cx="10775880" cy="717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26" name="CustomShape 75"/>
          <p:cNvSpPr/>
          <p:nvPr/>
        </p:nvSpPr>
        <p:spPr>
          <a:xfrm>
            <a:off x="264600" y="6300000"/>
            <a:ext cx="110703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1.) The World Bank (2020) – Exploring Universal Basic Income : A Guide to Navigating Concepts, Evidence, and Practices - </a:t>
            </a:r>
            <a:r>
              <a:rPr b="0" lang="de-DE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2.) BIEN (Basic Income Earth Network) – https://basicincome.org/about-basic-income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7" name="CustomShape 76"/>
          <p:cNvSpPr/>
          <p:nvPr/>
        </p:nvSpPr>
        <p:spPr>
          <a:xfrm>
            <a:off x="252000" y="4140000"/>
            <a:ext cx="10725120" cy="19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Periodic → Paid at regular intervals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Cash payment → Paid in an appropriate medium of exchange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Individual → Paid on an individual basis (e.g., not to households)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Universal → Paid to everyone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Unconditional → Paid without means test and without a requirement to work or to demonstrate willingness-to-work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8" name="CustomShape 77"/>
          <p:cNvSpPr/>
          <p:nvPr/>
        </p:nvSpPr>
        <p:spPr>
          <a:xfrm>
            <a:off x="201240" y="3060000"/>
            <a:ext cx="10775880" cy="897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03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Now What?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CustomShape 104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21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Course Evaluation &amp; Feedback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1" name="CustomShape 22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ustomShape 191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Now What? → It’s time to Act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2" name="CustomShape 192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07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4" name="CustomShape 108"/>
          <p:cNvSpPr/>
          <p:nvPr/>
        </p:nvSpPr>
        <p:spPr>
          <a:xfrm>
            <a:off x="335520" y="1268280"/>
            <a:ext cx="1062900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“But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CustomShape 109"/>
          <p:cNvSpPr/>
          <p:nvPr/>
        </p:nvSpPr>
        <p:spPr>
          <a:xfrm>
            <a:off x="457200" y="2468880"/>
            <a:ext cx="10507320" cy="2645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36" name="CustomShape 110"/>
          <p:cNvSpPr/>
          <p:nvPr/>
        </p:nvSpPr>
        <p:spPr>
          <a:xfrm>
            <a:off x="263520" y="6411600"/>
            <a:ext cx="89658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7" name="CustomShape 111"/>
          <p:cNvSpPr/>
          <p:nvPr/>
        </p:nvSpPr>
        <p:spPr>
          <a:xfrm>
            <a:off x="432720" y="1148040"/>
            <a:ext cx="1034316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Courage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16"/>
          <p:cNvSpPr/>
          <p:nvPr/>
        </p:nvSpPr>
        <p:spPr>
          <a:xfrm>
            <a:off x="335520" y="126864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“A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ction is the antidote to despair.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Joan Baez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CustomShape 117"/>
          <p:cNvSpPr/>
          <p:nvPr/>
        </p:nvSpPr>
        <p:spPr>
          <a:xfrm>
            <a:off x="361080" y="3223800"/>
            <a:ext cx="10782360" cy="11599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40" name="CustomShape 118"/>
          <p:cNvSpPr/>
          <p:nvPr/>
        </p:nvSpPr>
        <p:spPr>
          <a:xfrm>
            <a:off x="42840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CustomShape 119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05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3" name="CustomShape 106"/>
          <p:cNvSpPr/>
          <p:nvPr/>
        </p:nvSpPr>
        <p:spPr>
          <a:xfrm>
            <a:off x="263520" y="6492240"/>
            <a:ext cx="107848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4" name="Grafik 1786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898560" cy="504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CustomShape 112"/>
          <p:cNvSpPr/>
          <p:nvPr/>
        </p:nvSpPr>
        <p:spPr>
          <a:xfrm>
            <a:off x="335520" y="1268640"/>
            <a:ext cx="10736640" cy="502416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trike="noStrike" u="none">
                <a:solidFill>
                  <a:srgbClr val="595959"/>
                </a:solidFill>
                <a:effectLst/>
                <a:uFillTx/>
                <a:latin typeface="DejaVu Sans"/>
                <a:ea typeface="DejaVu Sans"/>
              </a:rPr>
              <a:t>Waste = Inefficiency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6" name="CustomShape 113"/>
          <p:cNvSpPr/>
          <p:nvPr/>
        </p:nvSpPr>
        <p:spPr>
          <a:xfrm>
            <a:off x="3526920" y="2859120"/>
            <a:ext cx="4339440" cy="1867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47" name="CustomShape 114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8" name="CustomShape 115"/>
          <p:cNvSpPr/>
          <p:nvPr/>
        </p:nvSpPr>
        <p:spPr>
          <a:xfrm>
            <a:off x="432720" y="1148040"/>
            <a:ext cx="1034316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Minimize/Avoid Waste – Waste Is A Human Concept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20"/>
          <p:cNvSpPr/>
          <p:nvPr/>
        </p:nvSpPr>
        <p:spPr>
          <a:xfrm>
            <a:off x="335520" y="764640"/>
            <a:ext cx="1073808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CustomShape 121"/>
          <p:cNvSpPr/>
          <p:nvPr/>
        </p:nvSpPr>
        <p:spPr>
          <a:xfrm>
            <a:off x="335520" y="1268280"/>
            <a:ext cx="1062864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Taking responsibility (being accountable) for the trash/waste that you create and the resources that you consume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What is left after you have consumed the product/service?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Does it generate, or result in trash/waste?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Can you reuse it in any other way, thereby avoiding trash?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Is the generated waste, the implicit/explicit environmental pollution, the used resources, and so on, worth the short term pleasure?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Zero-waste might be unrealistic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Instead → Reduce your footprint (not only carbon) as much as possible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Resources, energy, pollution, emissions, etc.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DejaVu Sans"/>
                <a:ea typeface="DejaVu Sans"/>
              </a:rPr>
              <a:t>Act before it is to late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1" name="CustomShape 122"/>
          <p:cNvSpPr/>
          <p:nvPr/>
        </p:nvSpPr>
        <p:spPr>
          <a:xfrm>
            <a:off x="432720" y="1148040"/>
            <a:ext cx="103471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52" name="CustomShape 123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Minimize/Avoid Waste – General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24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4" name="CustomShape 125"/>
          <p:cNvSpPr/>
          <p:nvPr/>
        </p:nvSpPr>
        <p:spPr>
          <a:xfrm>
            <a:off x="43272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Act Sustainable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5" name="CustomShape 126"/>
          <p:cNvSpPr/>
          <p:nvPr/>
        </p:nvSpPr>
        <p:spPr>
          <a:xfrm>
            <a:off x="274320" y="6492240"/>
            <a:ext cx="105199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2.Benjamin Leiding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6" name="Grafik 1804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5120" cy="268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7" name="CustomShape 127"/>
          <p:cNvSpPr/>
          <p:nvPr/>
        </p:nvSpPr>
        <p:spPr>
          <a:xfrm>
            <a:off x="5577840" y="3840480"/>
            <a:ext cx="579600" cy="256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858" name="Grafik 1806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58600" cy="296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" name="Grafik 1807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08320" cy="268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CustomShape 128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1" name="CustomShape 129"/>
          <p:cNvSpPr/>
          <p:nvPr/>
        </p:nvSpPr>
        <p:spPr>
          <a:xfrm>
            <a:off x="43272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Act Sustainable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2" name="CustomShape 130"/>
          <p:cNvSpPr/>
          <p:nvPr/>
        </p:nvSpPr>
        <p:spPr>
          <a:xfrm>
            <a:off x="274320" y="6492240"/>
            <a:ext cx="105199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2.Benjamin Leiding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3" name="Grafik 1811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5120" cy="268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4" name="CustomShape 131"/>
          <p:cNvSpPr/>
          <p:nvPr/>
        </p:nvSpPr>
        <p:spPr>
          <a:xfrm>
            <a:off x="5577840" y="3840480"/>
            <a:ext cx="579600" cy="256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865" name="Grafik 1813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58600" cy="296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6" name="Grafik 1814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08320" cy="268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7" name="CustomShape 132"/>
          <p:cNvSpPr/>
          <p:nvPr/>
        </p:nvSpPr>
        <p:spPr>
          <a:xfrm rot="3283800">
            <a:off x="4969080" y="3426120"/>
            <a:ext cx="7612560" cy="20628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8" name="CustomShape 133"/>
          <p:cNvSpPr/>
          <p:nvPr/>
        </p:nvSpPr>
        <p:spPr>
          <a:xfrm rot="7602000">
            <a:off x="4958280" y="3450960"/>
            <a:ext cx="7612560" cy="20628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CustomShape 134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0" name="CustomShape 135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Sustainability</a:t>
            </a:r>
            <a:r>
              <a:rPr b="0" lang="de-DE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→ </a:t>
            </a:r>
            <a:r>
              <a:rPr b="1" lang="en-GB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Consume less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1" name="CustomShape 136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Minimize Your Footprint – Sustainability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2" name="CustomShape 141"/>
          <p:cNvSpPr/>
          <p:nvPr/>
        </p:nvSpPr>
        <p:spPr>
          <a:xfrm>
            <a:off x="335520" y="3108960"/>
            <a:ext cx="10783800" cy="1360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42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4" name="CustomShape 143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trike="noStrike" u="none" baseline="33000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nd</a:t>
            </a: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 Hand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5" name="Grafik 1823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5880" cy="292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6" name="CustomShape 144"/>
          <p:cNvSpPr/>
          <p:nvPr/>
        </p:nvSpPr>
        <p:spPr>
          <a:xfrm>
            <a:off x="274320" y="6217920"/>
            <a:ext cx="105199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37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Course Evaluation / Feedback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3" name="CustomShape 138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1"/>
          <a:stretch/>
        </p:blipFill>
        <p:spPr>
          <a:xfrm>
            <a:off x="360000" y="1620000"/>
            <a:ext cx="10944720" cy="360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45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" name="CustomShape 146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trike="noStrike" u="none" baseline="33000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nd</a:t>
            </a: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 Hand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9" name="Grafik 1827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5880" cy="292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0" name="CustomShape 147"/>
          <p:cNvSpPr/>
          <p:nvPr/>
        </p:nvSpPr>
        <p:spPr>
          <a:xfrm>
            <a:off x="274320" y="6217920"/>
            <a:ext cx="105199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1" name="Grafik 1829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0520" cy="264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48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3" name="CustomShape 149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trike="noStrike" u="none" baseline="33000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nd</a:t>
            </a: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 Hand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4" name="Grafik 1832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5880" cy="292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5" name="CustomShape 150"/>
          <p:cNvSpPr/>
          <p:nvPr/>
        </p:nvSpPr>
        <p:spPr>
          <a:xfrm>
            <a:off x="274320" y="6217920"/>
            <a:ext cx="105199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6" name="Grafik 1834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0520" cy="264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7" name="Grafik 1835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5800" cy="280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5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9" name="CustomShape 152"/>
          <p:cNvSpPr/>
          <p:nvPr/>
        </p:nvSpPr>
        <p:spPr>
          <a:xfrm>
            <a:off x="43272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Climate-Resilient Food Production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0" name="CustomShape 153"/>
          <p:cNvSpPr/>
          <p:nvPr/>
        </p:nvSpPr>
        <p:spPr>
          <a:xfrm>
            <a:off x="335520" y="1268280"/>
            <a:ext cx="10729080" cy="50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trike="noStrike" u="sng">
                <a:solidFill>
                  <a:srgbClr val="0000ff"/>
                </a:solidFill>
                <a:effectLst/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)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Etc. 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rafik 1839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58400" cy="484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2" name="CustomShape 154"/>
          <p:cNvSpPr/>
          <p:nvPr/>
        </p:nvSpPr>
        <p:spPr>
          <a:xfrm>
            <a:off x="274320" y="6492240"/>
            <a:ext cx="105199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Benjamin Leiding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. 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3" name="CustomShape 155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4" name="CustomShape 156"/>
          <p:cNvSpPr/>
          <p:nvPr/>
        </p:nvSpPr>
        <p:spPr>
          <a:xfrm>
            <a:off x="43272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Climate-Resilient Food Production – Garden Plot (“Kleingarten”)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57"/>
          <p:cNvSpPr/>
          <p:nvPr/>
        </p:nvSpPr>
        <p:spPr>
          <a:xfrm>
            <a:off x="274320" y="6217920"/>
            <a:ext cx="105199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trike="noStrike" u="sng">
                <a:solidFill>
                  <a:srgbClr val="0000ff"/>
                </a:solidFill>
                <a:effectLst/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6" name="CustomShape 158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7" name="CustomShape 159"/>
          <p:cNvSpPr/>
          <p:nvPr/>
        </p:nvSpPr>
        <p:spPr>
          <a:xfrm>
            <a:off x="432720" y="1148040"/>
            <a:ext cx="103345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Climate-Resilient Food Production – Urban/Balcony Gardening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8" name="Grafik 1846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19520" cy="278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9" name="Grafik 1847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3760" cy="351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0" name="Grafik 1848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2840" cy="438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60"/>
          <p:cNvSpPr/>
          <p:nvPr/>
        </p:nvSpPr>
        <p:spPr>
          <a:xfrm>
            <a:off x="335520" y="126864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Short history of actions on climate change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Geneva, Kyoto, Copenhagen, Paris, Glasgow, etc.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Problem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A lot of bla bla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Lack of progress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Policies favor business as usual instead of acting in accordance with science because they are afraid to make unpopular decisions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century)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2" name="CustomShape 161"/>
          <p:cNvSpPr/>
          <p:nvPr/>
        </p:nvSpPr>
        <p:spPr>
          <a:xfrm>
            <a:off x="42840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3" name="CustomShape 162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ustomShape 163"/>
          <p:cNvSpPr/>
          <p:nvPr/>
        </p:nvSpPr>
        <p:spPr>
          <a:xfrm>
            <a:off x="335520" y="126864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United Nations Secretary General Antonio Guterres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5" name="CustomShape 164"/>
          <p:cNvSpPr/>
          <p:nvPr/>
        </p:nvSpPr>
        <p:spPr>
          <a:xfrm>
            <a:off x="361080" y="3223800"/>
            <a:ext cx="10782360" cy="11599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06" name="CustomShape 165"/>
          <p:cNvSpPr/>
          <p:nvPr/>
        </p:nvSpPr>
        <p:spPr>
          <a:xfrm>
            <a:off x="42840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7" name="CustomShape 166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CustomShape 174"/>
          <p:cNvSpPr/>
          <p:nvPr/>
        </p:nvSpPr>
        <p:spPr>
          <a:xfrm>
            <a:off x="335520" y="126864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Assumption: Capitalism is a Pyramid/Ponzi scheme that provides disproportionate benefits to few individuals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What are alternatives?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Cooperatives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gGmbH (non-profit company with limited liability under German law)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Cooperative comunities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century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Less expenses → less time you need to spend working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9" name="CustomShape 175"/>
          <p:cNvSpPr/>
          <p:nvPr/>
        </p:nvSpPr>
        <p:spPr>
          <a:xfrm>
            <a:off x="42840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Working in a Broken System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0" name="CustomShape 176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CustomShape 177"/>
          <p:cNvSpPr/>
          <p:nvPr/>
        </p:nvSpPr>
        <p:spPr>
          <a:xfrm>
            <a:off x="42840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2" name="CustomShape 178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Fun Fact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3" name="Grafik 1861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6400" cy="421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4" name="CustomShape 179"/>
          <p:cNvSpPr/>
          <p:nvPr/>
        </p:nvSpPr>
        <p:spPr>
          <a:xfrm>
            <a:off x="9950040" y="907560"/>
            <a:ext cx="511200" cy="491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ustomShape 180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Fun Fact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6" name="CustomShape 181"/>
          <p:cNvSpPr/>
          <p:nvPr/>
        </p:nvSpPr>
        <p:spPr>
          <a:xfrm>
            <a:off x="336240" y="1600920"/>
            <a:ext cx="10853640" cy="38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Guess who is on the list?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7" name="CustomShape 182"/>
          <p:cNvSpPr/>
          <p:nvPr/>
        </p:nvSpPr>
        <p:spPr>
          <a:xfrm>
            <a:off x="270720" y="6322680"/>
            <a:ext cx="107906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8" name="CustomShape 183"/>
          <p:cNvSpPr/>
          <p:nvPr/>
        </p:nvSpPr>
        <p:spPr>
          <a:xfrm>
            <a:off x="3566160" y="3017520"/>
            <a:ext cx="5020200" cy="27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China (Coal) → 14.32%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Saudi Arabian Oil Company (Aramco) → 4.50%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Gazprom OAO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	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3.91%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National Iranian Oil → 2.28%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ExxonMobil Corp → 1.98%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Coal India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	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→ 1.87%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Petroleos Mexicanos (Pemex) → 1.87%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Russia (Coal) → 1.86%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Royal Dutch Shell PLC → 1.67%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 China National Petroleum Corp (CNPC) → 1.56%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trike="noStrike" u="none">
                <a:solidFill>
                  <a:srgbClr val="c9211e"/>
                </a:solidFill>
                <a:effectLst/>
                <a:highlight>
                  <a:srgbClr val="ffff00"/>
                </a:highlight>
                <a:uFillTx/>
                <a:latin typeface="DejaVu Sans"/>
                <a:ea typeface="DejaVu Sans"/>
              </a:rPr>
              <a:t> BP PLC → 1.53%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trike="noStrike" u="none"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DejaVu Sans"/>
                <a:ea typeface="DejaVu Sans"/>
              </a:rPr>
              <a:t> Chevron Corp → 1.31%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9" name="CustomShape 184"/>
          <p:cNvSpPr/>
          <p:nvPr/>
        </p:nvSpPr>
        <p:spPr>
          <a:xfrm>
            <a:off x="2743200" y="5760720"/>
            <a:ext cx="538596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sng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0" name="CustomShape 185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1" name="CustomShape 186"/>
          <p:cNvSpPr/>
          <p:nvPr/>
        </p:nvSpPr>
        <p:spPr>
          <a:xfrm>
            <a:off x="9950040" y="907560"/>
            <a:ext cx="511200" cy="491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4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Course Evaluation / Feedback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6" name="CustomShape 15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7" name="" descr=""/>
          <p:cNvPicPr/>
          <p:nvPr/>
        </p:nvPicPr>
        <p:blipFill>
          <a:blip r:embed="rId1"/>
          <a:stretch/>
        </p:blipFill>
        <p:spPr>
          <a:xfrm>
            <a:off x="180000" y="1962360"/>
            <a:ext cx="10980000" cy="2652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87"/>
          <p:cNvSpPr/>
          <p:nvPr/>
        </p:nvSpPr>
        <p:spPr>
          <a:xfrm>
            <a:off x="335520" y="764640"/>
            <a:ext cx="10735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Act Now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" name="CustomShape 188"/>
          <p:cNvSpPr/>
          <p:nvPr/>
        </p:nvSpPr>
        <p:spPr>
          <a:xfrm>
            <a:off x="270720" y="6322680"/>
            <a:ext cx="107906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a6a6a6"/>
                </a:solidFill>
                <a:effectLst/>
                <a:uFillTx/>
                <a:latin typeface="DejaVu Sans"/>
                <a:ea typeface="Roboto"/>
              </a:rPr>
              <a:t>http://www.oneplanetcouncil.org.uk/</a:t>
            </a: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4" name="CustomShape 189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Wales “One Planet Development”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5" name="CustomShape 190"/>
          <p:cNvSpPr/>
          <p:nvPr/>
        </p:nvSpPr>
        <p:spPr>
          <a:xfrm>
            <a:off x="335520" y="126864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“One Wales: One Planet”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Timeframe → one generation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Goal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Wales should use only its fair share of the earth’s resources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Zero carbon emissions for both use and construction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How?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Low Impact Development principles (applicable in Wales)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Prototypes / Test Communities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Single homes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Co-operative communities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99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Wrap-Up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7" name="CustomShape 100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01"/>
          <p:cNvSpPr/>
          <p:nvPr/>
        </p:nvSpPr>
        <p:spPr>
          <a:xfrm>
            <a:off x="335520" y="764640"/>
            <a:ext cx="107265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Wrap-Up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" name="CustomShape 102"/>
          <p:cNvSpPr/>
          <p:nvPr/>
        </p:nvSpPr>
        <p:spPr>
          <a:xfrm>
            <a:off x="335520" y="1268640"/>
            <a:ext cx="10816560" cy="50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Kate Marvel: 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Small progress vs. no progress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planet B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” available) 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Do something instead of giving up right away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Leading by example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335520" y="1268640"/>
            <a:ext cx="10723680" cy="50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GB" sz="40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Thanks!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335520" y="764640"/>
            <a:ext cx="10723680" cy="4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7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Course Evaluation / Feedback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9" name="CustomShape 18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180000" y="1800000"/>
            <a:ext cx="11250360" cy="250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9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Course Evaluation / Feedback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2" name="CustomShape 20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1"/>
          <a:srcRect l="0" t="0" r="7200" b="0"/>
          <a:stretch/>
        </p:blipFill>
        <p:spPr>
          <a:xfrm>
            <a:off x="180360" y="1800000"/>
            <a:ext cx="10979640" cy="315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2"/>
          <p:cNvSpPr/>
          <p:nvPr/>
        </p:nvSpPr>
        <p:spPr>
          <a:xfrm>
            <a:off x="335520" y="4406760"/>
            <a:ext cx="10726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trike="noStrike" u="none" cap="all">
                <a:solidFill>
                  <a:srgbClr val="008c4f"/>
                </a:solidFill>
                <a:effectLst/>
                <a:uFillTx/>
                <a:latin typeface="Arial Unicode MS"/>
                <a:ea typeface="DejaVu Sans"/>
              </a:rPr>
              <a:t>Recap – LTG Course in a nutshell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5" name="CustomShape 13"/>
          <p:cNvSpPr/>
          <p:nvPr/>
        </p:nvSpPr>
        <p:spPr>
          <a:xfrm>
            <a:off x="335520" y="2906640"/>
            <a:ext cx="1072620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64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DejaVu Sans"/>
                <a:ea typeface="DejaVu Sans"/>
              </a:rPr>
              <a:t>LTG Recap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CustomShape 69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CustomShape 70"/>
          <p:cNvSpPr/>
          <p:nvPr/>
        </p:nvSpPr>
        <p:spPr>
          <a:xfrm>
            <a:off x="432720" y="1148040"/>
            <a:ext cx="103438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666666"/>
                </a:solidFill>
                <a:effectLst/>
                <a:uFillTx/>
                <a:latin typeface="DejaVu Sans"/>
                <a:ea typeface="DejaVu Sans"/>
              </a:rPr>
              <a:t>Sustainability – Definition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CustomShape 71"/>
          <p:cNvSpPr/>
          <p:nvPr/>
        </p:nvSpPr>
        <p:spPr>
          <a:xfrm>
            <a:off x="361080" y="3292200"/>
            <a:ext cx="10783800" cy="1360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LibreOffice/25.2.7.2$Linux_X86_64 LibreOffice_project/520$Build-2</Application>
  <AppVersion>15.0000</AppVersion>
  <Words>2860</Words>
  <Paragraphs>267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cp:lastPrinted>2026-02-12T09:09:26Z</cp:lastPrinted>
  <dcterms:modified xsi:type="dcterms:W3CDTF">2026-02-12T09:10:28Z</dcterms:modified>
  <cp:revision>4045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52</vt:i4>
  </property>
</Properties>
</file>